
<file path=[Content_Types].xml><?xml version="1.0" encoding="utf-8"?>
<Types xmlns="http://schemas.openxmlformats.org/package/2006/content-types">
  <Default ContentType="image/jpeg" Extension="jpg"/>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 name="Shape 57"/>
        <p:cNvGrpSpPr/>
        <p:nvPr/>
      </p:nvGrpSpPr>
      <p:grpSpPr>
        <a:xfrm>
          <a:off x="0" y="0"/>
          <a:ext cx="0" cy="0"/>
          <a:chOff x="0" y="0"/>
          <a:chExt cx="0" cy="0"/>
        </a:xfrm>
      </p:grpSpPr>
      <p:sp>
        <p:nvSpPr>
          <p:cNvPr id="58" name="Shape 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9" name="Shape 5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Shape 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4" name="Shape 6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Shape 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9" name="Shape 6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Shape 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4" name="Shape 7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Shape 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9" name="Shape 7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Shape 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6" name="Shape 8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Shape 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3" name="Shape 9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Shape 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8" name="Shape 9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Shape 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Shape 45"/>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Shape 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Shape 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Shape 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Shape 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Shape 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Shape 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Shape 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rgbClr val="CBB745">
            <a:alpha val="83460"/>
          </a:srgbClr>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9.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hyperlink" Target="https://www.centos.org/docs/5/html/Deployment_Guide-en-US/s1-nfs-client-config-autofs.html" TargetMode="External"/><Relationship Id="rId4" Type="http://schemas.openxmlformats.org/officeDocument/2006/relationships/hyperlink" Target="https://www.centos.org/docs/5/html/Deployment_Guide-en-US/ch-disk-quotas.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hyperlink" Target="http://www.youtube.com/watch?v=0jGaio87u3A" TargetMode="External"/><Relationship Id="rId4"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hyperlink" Target="http://www.youtube.com/watch?v=pCpLWbHVNhk" TargetMode="External"/><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pic>
        <p:nvPicPr>
          <p:cNvPr id="54" name="Shape 54"/>
          <p:cNvPicPr preferRelativeResize="0"/>
          <p:nvPr/>
        </p:nvPicPr>
        <p:blipFill>
          <a:blip r:embed="rId3">
            <a:alphaModFix/>
          </a:blip>
          <a:stretch>
            <a:fillRect/>
          </a:stretch>
        </p:blipFill>
        <p:spPr>
          <a:xfrm>
            <a:off x="5715000" y="0"/>
            <a:ext cx="3429000" cy="5143500"/>
          </a:xfrm>
          <a:prstGeom prst="rect">
            <a:avLst/>
          </a:prstGeom>
          <a:noFill/>
          <a:ln>
            <a:noFill/>
          </a:ln>
        </p:spPr>
      </p:pic>
      <p:pic>
        <p:nvPicPr>
          <p:cNvPr id="55" name="Shape 55"/>
          <p:cNvPicPr preferRelativeResize="0"/>
          <p:nvPr/>
        </p:nvPicPr>
        <p:blipFill>
          <a:blip r:embed="rId4">
            <a:alphaModFix/>
          </a:blip>
          <a:stretch>
            <a:fillRect/>
          </a:stretch>
        </p:blipFill>
        <p:spPr>
          <a:xfrm>
            <a:off x="646400" y="0"/>
            <a:ext cx="3429000" cy="5143500"/>
          </a:xfrm>
          <a:prstGeom prst="rect">
            <a:avLst/>
          </a:prstGeom>
          <a:noFill/>
          <a:ln>
            <a:noFill/>
          </a:ln>
        </p:spPr>
      </p:pic>
      <p:sp>
        <p:nvSpPr>
          <p:cNvPr id="56" name="Shape 56"/>
          <p:cNvSpPr txBox="1"/>
          <p:nvPr>
            <p:ph type="ctrTitle"/>
          </p:nvPr>
        </p:nvSpPr>
        <p:spPr>
          <a:xfrm>
            <a:off x="527175" y="390550"/>
            <a:ext cx="8520600" cy="1665900"/>
          </a:xfrm>
          <a:prstGeom prst="rect">
            <a:avLst/>
          </a:prstGeom>
          <a:effectLst>
            <a:outerShdw blurRad="57150" rotWithShape="0" algn="bl" dir="2220000" dist="85725">
              <a:srgbClr val="7F6000"/>
            </a:outerShdw>
          </a:effectLst>
        </p:spPr>
        <p:txBody>
          <a:bodyPr anchorCtr="0" anchor="b" bIns="91425" lIns="91425" spcFirstLastPara="1" rIns="91425" wrap="square" tIns="91425">
            <a:noAutofit/>
          </a:bodyPr>
          <a:lstStyle/>
          <a:p>
            <a:pPr indent="0" lvl="0" marL="0" rtl="0">
              <a:spcBef>
                <a:spcPts val="0"/>
              </a:spcBef>
              <a:spcAft>
                <a:spcPts val="0"/>
              </a:spcAft>
              <a:buNone/>
            </a:pPr>
            <a:r>
              <a:rPr lang="en" sz="9600">
                <a:solidFill>
                  <a:srgbClr val="F3F3F3"/>
                </a:solidFill>
              </a:rPr>
              <a:t>Petra</a:t>
            </a:r>
            <a:endParaRPr sz="9600">
              <a:solidFill>
                <a:srgbClr val="F3F3F3"/>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 name="Shape 60"/>
        <p:cNvGrpSpPr/>
        <p:nvPr/>
      </p:nvGrpSpPr>
      <p:grpSpPr>
        <a:xfrm>
          <a:off x="0" y="0"/>
          <a:ext cx="0" cy="0"/>
          <a:chOff x="0" y="0"/>
          <a:chExt cx="0" cy="0"/>
        </a:xfrm>
      </p:grpSpPr>
      <p:pic>
        <p:nvPicPr>
          <p:cNvPr id="61" name="Shape 61"/>
          <p:cNvPicPr preferRelativeResize="0"/>
          <p:nvPr/>
        </p:nvPicPr>
        <p:blipFill>
          <a:blip r:embed="rId3">
            <a:alphaModFix/>
          </a:blip>
          <a:stretch>
            <a:fillRect/>
          </a:stretch>
        </p:blipFill>
        <p:spPr>
          <a:xfrm>
            <a:off x="942975" y="152400"/>
            <a:ext cx="7258050" cy="4838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pic>
        <p:nvPicPr>
          <p:cNvPr id="66" name="Shape 66"/>
          <p:cNvPicPr preferRelativeResize="0"/>
          <p:nvPr/>
        </p:nvPicPr>
        <p:blipFill>
          <a:blip r:embed="rId3">
            <a:alphaModFix/>
          </a:blip>
          <a:stretch>
            <a:fillRect/>
          </a:stretch>
        </p:blipFill>
        <p:spPr>
          <a:xfrm>
            <a:off x="942975" y="152400"/>
            <a:ext cx="7258050" cy="4838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pic>
        <p:nvPicPr>
          <p:cNvPr id="71" name="Shape 71"/>
          <p:cNvPicPr preferRelativeResize="0"/>
          <p:nvPr/>
        </p:nvPicPr>
        <p:blipFill>
          <a:blip r:embed="rId3">
            <a:alphaModFix/>
          </a:blip>
          <a:stretch>
            <a:fillRect/>
          </a:stretch>
        </p:blipFill>
        <p:spPr>
          <a:xfrm>
            <a:off x="1041225" y="152400"/>
            <a:ext cx="7258050" cy="4838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pic>
        <p:nvPicPr>
          <p:cNvPr id="76" name="Shape 76"/>
          <p:cNvPicPr preferRelativeResize="0"/>
          <p:nvPr/>
        </p:nvPicPr>
        <p:blipFill>
          <a:blip r:embed="rId3">
            <a:alphaModFix/>
          </a:blip>
          <a:stretch>
            <a:fillRect/>
          </a:stretch>
        </p:blipFill>
        <p:spPr>
          <a:xfrm>
            <a:off x="942975" y="152400"/>
            <a:ext cx="7258050" cy="4838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sp>
        <p:nvSpPr>
          <p:cNvPr id="81" name="Shape 81"/>
          <p:cNvSpPr txBox="1"/>
          <p:nvPr/>
        </p:nvSpPr>
        <p:spPr>
          <a:xfrm>
            <a:off x="53850" y="0"/>
            <a:ext cx="9036300" cy="27069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2400" u="sng"/>
              <a:t>We still do not have additional Ethernet Card</a:t>
            </a:r>
            <a:endParaRPr sz="2400" u="sng"/>
          </a:p>
          <a:p>
            <a:pPr indent="0" lvl="0" marL="0">
              <a:spcBef>
                <a:spcPts val="0"/>
              </a:spcBef>
              <a:spcAft>
                <a:spcPts val="0"/>
              </a:spcAft>
              <a:buNone/>
            </a:pPr>
            <a:r>
              <a:rPr lang="en" sz="2200"/>
              <a:t>We can work on Virtual Machines using the 172.16.9.X addresses</a:t>
            </a:r>
            <a:endParaRPr sz="2200"/>
          </a:p>
          <a:p>
            <a:pPr indent="0" lvl="0" marL="0">
              <a:spcBef>
                <a:spcPts val="0"/>
              </a:spcBef>
              <a:spcAft>
                <a:spcPts val="0"/>
              </a:spcAft>
              <a:buNone/>
            </a:pPr>
            <a:r>
              <a:rPr lang="en" sz="2200"/>
              <a:t>Proposed temporary additiions to /etc/hosts:</a:t>
            </a:r>
            <a:endParaRPr sz="2200"/>
          </a:p>
          <a:p>
            <a:pPr indent="0" lvl="0" marL="0">
              <a:spcBef>
                <a:spcPts val="0"/>
              </a:spcBef>
              <a:spcAft>
                <a:spcPts val="0"/>
              </a:spcAft>
              <a:buNone/>
            </a:pPr>
            <a:r>
              <a:t/>
            </a:r>
            <a:endParaRPr sz="2200"/>
          </a:p>
          <a:p>
            <a:pPr indent="0" lvl="0" marL="0">
              <a:spcBef>
                <a:spcPts val="0"/>
              </a:spcBef>
              <a:spcAft>
                <a:spcPts val="0"/>
              </a:spcAft>
              <a:buNone/>
            </a:pPr>
            <a:r>
              <a:t/>
            </a:r>
            <a:endParaRPr sz="2200"/>
          </a:p>
          <a:p>
            <a:pPr indent="0" lvl="0" marL="0">
              <a:spcBef>
                <a:spcPts val="0"/>
              </a:spcBef>
              <a:spcAft>
                <a:spcPts val="0"/>
              </a:spcAft>
              <a:buNone/>
            </a:pPr>
            <a:r>
              <a:t/>
            </a:r>
            <a:endParaRPr sz="2200"/>
          </a:p>
          <a:p>
            <a:pPr indent="0" lvl="0" marL="0">
              <a:spcBef>
                <a:spcPts val="0"/>
              </a:spcBef>
              <a:spcAft>
                <a:spcPts val="0"/>
              </a:spcAft>
              <a:buNone/>
            </a:pPr>
            <a:r>
              <a:t/>
            </a:r>
            <a:endParaRPr sz="2200"/>
          </a:p>
          <a:p>
            <a:pPr indent="0" lvl="0" marL="0">
              <a:spcBef>
                <a:spcPts val="0"/>
              </a:spcBef>
              <a:spcAft>
                <a:spcPts val="0"/>
              </a:spcAft>
              <a:buNone/>
            </a:pPr>
            <a:r>
              <a:t/>
            </a:r>
            <a:endParaRPr sz="1800"/>
          </a:p>
        </p:txBody>
      </p:sp>
      <p:sp>
        <p:nvSpPr>
          <p:cNvPr id="82" name="Shape 82"/>
          <p:cNvSpPr txBox="1"/>
          <p:nvPr/>
        </p:nvSpPr>
        <p:spPr>
          <a:xfrm>
            <a:off x="539000" y="1131225"/>
            <a:ext cx="7336800" cy="1440600"/>
          </a:xfrm>
          <a:prstGeom prst="rect">
            <a:avLst/>
          </a:prstGeom>
          <a:solidFill>
            <a:srgbClr val="00FFFF"/>
          </a:solidFill>
          <a:ln>
            <a:noFill/>
          </a:ln>
        </p:spPr>
        <p:txBody>
          <a:bodyPr anchorCtr="0" anchor="t" bIns="91425" lIns="91425" spcFirstLastPara="1" rIns="91425" wrap="square" tIns="91425">
            <a:noAutofit/>
          </a:bodyPr>
          <a:lstStyle/>
          <a:p>
            <a:pPr indent="0" lvl="0" marL="0">
              <a:spcBef>
                <a:spcPts val="0"/>
              </a:spcBef>
              <a:spcAft>
                <a:spcPts val="0"/>
              </a:spcAft>
              <a:buNone/>
            </a:pPr>
            <a:r>
              <a:rPr lang="en" sz="1800"/>
              <a:t>172.,16.9.193        htc-puppet.najah.edu     htc-puppet</a:t>
            </a:r>
            <a:endParaRPr sz="1800"/>
          </a:p>
          <a:p>
            <a:pPr indent="0" lvl="0" marL="0">
              <a:spcBef>
                <a:spcPts val="0"/>
              </a:spcBef>
              <a:spcAft>
                <a:spcPts val="0"/>
              </a:spcAft>
              <a:buNone/>
            </a:pPr>
            <a:r>
              <a:rPr lang="en" sz="1800">
                <a:solidFill>
                  <a:schemeClr val="dk1"/>
                </a:solidFill>
              </a:rPr>
              <a:t>172.,16.9.194        htc-cobbler.najah.edu     htc-cobbler</a:t>
            </a:r>
            <a:endParaRPr sz="1800">
              <a:solidFill>
                <a:schemeClr val="dk1"/>
              </a:solidFill>
            </a:endParaRPr>
          </a:p>
          <a:p>
            <a:pPr indent="0" lvl="0" marL="0">
              <a:spcBef>
                <a:spcPts val="0"/>
              </a:spcBef>
              <a:spcAft>
                <a:spcPts val="0"/>
              </a:spcAft>
              <a:buNone/>
            </a:pPr>
            <a:r>
              <a:rPr lang="en" sz="1800">
                <a:solidFill>
                  <a:schemeClr val="dk1"/>
                </a:solidFill>
              </a:rPr>
              <a:t>172.,16.9.195        htc-htcondor.najah.edu   htc-htcondor</a:t>
            </a:r>
            <a:endParaRPr sz="1800">
              <a:solidFill>
                <a:schemeClr val="dk1"/>
              </a:solidFill>
            </a:endParaRPr>
          </a:p>
          <a:p>
            <a:pPr indent="0" lvl="0" marL="0">
              <a:spcBef>
                <a:spcPts val="0"/>
              </a:spcBef>
              <a:spcAft>
                <a:spcPts val="0"/>
              </a:spcAft>
              <a:buNone/>
            </a:pPr>
            <a:r>
              <a:rPr lang="en" sz="1800">
                <a:solidFill>
                  <a:schemeClr val="dk1"/>
                </a:solidFill>
              </a:rPr>
              <a:t>172.,16.9.196        www-htc.najah.edu         www-htc</a:t>
            </a:r>
            <a:endParaRPr sz="1800">
              <a:solidFill>
                <a:schemeClr val="dk1"/>
              </a:solidFill>
            </a:endParaRPr>
          </a:p>
          <a:p>
            <a:pPr indent="0" lvl="0" marL="0">
              <a:spcBef>
                <a:spcPts val="0"/>
              </a:spcBef>
              <a:spcAft>
                <a:spcPts val="0"/>
              </a:spcAft>
              <a:buClr>
                <a:schemeClr val="dk1"/>
              </a:buClr>
              <a:buSzPts val="1100"/>
              <a:buFont typeface="Arial"/>
              <a:buNone/>
            </a:pPr>
            <a:r>
              <a:rPr lang="en" sz="1800">
                <a:solidFill>
                  <a:schemeClr val="dk1"/>
                </a:solidFill>
              </a:rPr>
              <a:t>172.16.9.197         others???</a:t>
            </a:r>
            <a:endParaRPr sz="1800">
              <a:solidFill>
                <a:schemeClr val="dk1"/>
              </a:solidFill>
            </a:endParaRPr>
          </a:p>
        </p:txBody>
      </p:sp>
      <p:sp>
        <p:nvSpPr>
          <p:cNvPr id="83" name="Shape 83"/>
          <p:cNvSpPr txBox="1"/>
          <p:nvPr/>
        </p:nvSpPr>
        <p:spPr>
          <a:xfrm>
            <a:off x="53850" y="2571750"/>
            <a:ext cx="9036300" cy="25719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Clr>
                <a:schemeClr val="dk1"/>
              </a:buClr>
              <a:buSzPts val="1100"/>
              <a:buFont typeface="Arial"/>
              <a:buNone/>
            </a:pPr>
            <a:r>
              <a:rPr lang="en" sz="2200">
                <a:solidFill>
                  <a:schemeClr val="dk1"/>
                </a:solidFill>
              </a:rPr>
              <a:t>Items to work on:</a:t>
            </a:r>
            <a:endParaRPr sz="2200">
              <a:solidFill>
                <a:schemeClr val="dk1"/>
              </a:solidFill>
            </a:endParaRPr>
          </a:p>
          <a:p>
            <a:pPr indent="-342900" lvl="0" marL="457200" rtl="0">
              <a:spcBef>
                <a:spcPts val="0"/>
              </a:spcBef>
              <a:spcAft>
                <a:spcPts val="0"/>
              </a:spcAft>
              <a:buClr>
                <a:schemeClr val="dk1"/>
              </a:buClr>
              <a:buSzPts val="1800"/>
              <a:buChar char="●"/>
            </a:pPr>
            <a:r>
              <a:rPr lang="en" sz="1800">
                <a:solidFill>
                  <a:schemeClr val="dk1"/>
                </a:solidFill>
              </a:rPr>
              <a:t>Automounting home directories - </a:t>
            </a:r>
            <a:r>
              <a:rPr lang="en" u="sng">
                <a:solidFill>
                  <a:srgbClr val="0000FF"/>
                </a:solidFill>
                <a:hlinkClick r:id="rId3"/>
              </a:rPr>
              <a:t>https://www.centos.org/docs/5/html/Deployment_Guide-en-US/s1-nfs-client-config-autofs.html</a:t>
            </a:r>
            <a:endParaRPr>
              <a:solidFill>
                <a:srgbClr val="0000FF"/>
              </a:solidFill>
            </a:endParaRPr>
          </a:p>
          <a:p>
            <a:pPr indent="-342900" lvl="0" marL="457200" rtl="0">
              <a:spcBef>
                <a:spcPts val="0"/>
              </a:spcBef>
              <a:spcAft>
                <a:spcPts val="0"/>
              </a:spcAft>
              <a:buClr>
                <a:schemeClr val="dk1"/>
              </a:buClr>
              <a:buSzPts val="1800"/>
              <a:buChar char="●"/>
            </a:pPr>
            <a:r>
              <a:rPr lang="en" sz="1800">
                <a:solidFill>
                  <a:schemeClr val="dk1"/>
                </a:solidFill>
              </a:rPr>
              <a:t>User quotas - Home directories Data area - </a:t>
            </a:r>
            <a:r>
              <a:rPr lang="en" u="sng">
                <a:solidFill>
                  <a:srgbClr val="0000FF"/>
                </a:solidFill>
                <a:hlinkClick r:id="rId4"/>
              </a:rPr>
              <a:t>https://www.centos.org/docs/5/html/Deployment_Guide-en-US/ch-disk-quotas.html</a:t>
            </a:r>
            <a:endParaRPr>
              <a:solidFill>
                <a:srgbClr val="0000FF"/>
              </a:solidFill>
            </a:endParaRPr>
          </a:p>
          <a:p>
            <a:pPr indent="-342900" lvl="0" marL="457200" rtl="0">
              <a:spcBef>
                <a:spcPts val="0"/>
              </a:spcBef>
              <a:spcAft>
                <a:spcPts val="0"/>
              </a:spcAft>
              <a:buClr>
                <a:schemeClr val="dk1"/>
              </a:buClr>
              <a:buSzPts val="1800"/>
              <a:buChar char="●"/>
            </a:pPr>
            <a:r>
              <a:rPr lang="en" sz="1800">
                <a:solidFill>
                  <a:schemeClr val="dk1"/>
                </a:solidFill>
              </a:rPr>
              <a:t>HTCondor - Master Virtual Machine</a:t>
            </a:r>
            <a:endParaRPr sz="1800">
              <a:solidFill>
                <a:schemeClr val="dk1"/>
              </a:solidFill>
            </a:endParaRPr>
          </a:p>
          <a:p>
            <a:pPr indent="-342900" lvl="0" marL="457200" rtl="0">
              <a:spcBef>
                <a:spcPts val="0"/>
              </a:spcBef>
              <a:spcAft>
                <a:spcPts val="0"/>
              </a:spcAft>
              <a:buClr>
                <a:schemeClr val="dk1"/>
              </a:buClr>
              <a:buSzPts val="1800"/>
              <a:buChar char="●"/>
            </a:pPr>
            <a:r>
              <a:rPr lang="en" sz="1800">
                <a:solidFill>
                  <a:schemeClr val="dk1"/>
                </a:solidFill>
              </a:rPr>
              <a:t>Cobbler</a:t>
            </a:r>
            <a:endParaRPr sz="1800">
              <a:solidFill>
                <a:schemeClr val="dk1"/>
              </a:solidFill>
            </a:endParaRPr>
          </a:p>
          <a:p>
            <a:pPr indent="-342900" lvl="0" marL="457200" rtl="0">
              <a:spcBef>
                <a:spcPts val="0"/>
              </a:spcBef>
              <a:spcAft>
                <a:spcPts val="0"/>
              </a:spcAft>
              <a:buClr>
                <a:schemeClr val="dk1"/>
              </a:buClr>
              <a:buSzPts val="1800"/>
              <a:buChar char="●"/>
            </a:pPr>
            <a:r>
              <a:rPr lang="en" sz="1800">
                <a:solidFill>
                  <a:schemeClr val="dk1"/>
                </a:solidFill>
              </a:rPr>
              <a:t>Puppet - Infrastructure</a:t>
            </a:r>
            <a:br>
              <a:rPr lang="en" sz="1800">
                <a:solidFill>
                  <a:schemeClr val="dk1"/>
                </a:solidFill>
              </a:rPr>
            </a:br>
            <a:r>
              <a:rPr lang="en" sz="1800">
                <a:solidFill>
                  <a:schemeClr val="dk1"/>
                </a:solidFill>
              </a:rPr>
              <a:t>It will be a lot of work to chnage certificates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pic>
        <p:nvPicPr>
          <p:cNvPr id="88" name="Shape 88"/>
          <p:cNvPicPr preferRelativeResize="0"/>
          <p:nvPr/>
        </p:nvPicPr>
        <p:blipFill>
          <a:blip r:embed="rId3">
            <a:alphaModFix/>
          </a:blip>
          <a:stretch>
            <a:fillRect/>
          </a:stretch>
        </p:blipFill>
        <p:spPr>
          <a:xfrm>
            <a:off x="3647825" y="983100"/>
            <a:ext cx="5442299" cy="4081724"/>
          </a:xfrm>
          <a:prstGeom prst="rect">
            <a:avLst/>
          </a:prstGeom>
          <a:noFill/>
          <a:ln>
            <a:noFill/>
          </a:ln>
        </p:spPr>
      </p:pic>
      <p:sp>
        <p:nvSpPr>
          <p:cNvPr id="89" name="Shape 89"/>
          <p:cNvSpPr txBox="1"/>
          <p:nvPr/>
        </p:nvSpPr>
        <p:spPr>
          <a:xfrm>
            <a:off x="53900" y="107750"/>
            <a:ext cx="5130900" cy="1562100"/>
          </a:xfrm>
          <a:prstGeom prst="rect">
            <a:avLst/>
          </a:prstGeom>
          <a:solidFill>
            <a:srgbClr val="B7B7B7"/>
          </a:solidFill>
          <a:ln>
            <a:noFill/>
          </a:ln>
        </p:spPr>
        <p:txBody>
          <a:bodyPr anchorCtr="0" anchor="t" bIns="91425" lIns="91425" spcFirstLastPara="1" rIns="91425" wrap="square" tIns="91425">
            <a:noAutofit/>
          </a:bodyPr>
          <a:lstStyle/>
          <a:p>
            <a:pPr indent="0" lvl="0" marL="0">
              <a:spcBef>
                <a:spcPts val="0"/>
              </a:spcBef>
              <a:spcAft>
                <a:spcPts val="0"/>
              </a:spcAft>
              <a:buNone/>
            </a:pPr>
            <a:r>
              <a:rPr lang="en" sz="2400"/>
              <a:t>For next time or time after that:</a:t>
            </a:r>
            <a:endParaRPr sz="2400"/>
          </a:p>
          <a:p>
            <a:pPr indent="0" lvl="0" marL="0">
              <a:spcBef>
                <a:spcPts val="0"/>
              </a:spcBef>
              <a:spcAft>
                <a:spcPts val="0"/>
              </a:spcAft>
              <a:buNone/>
            </a:pPr>
            <a:r>
              <a:t/>
            </a:r>
            <a:endParaRPr/>
          </a:p>
          <a:p>
            <a:pPr indent="-342900" lvl="0" marL="457200">
              <a:spcBef>
                <a:spcPts val="0"/>
              </a:spcBef>
              <a:spcAft>
                <a:spcPts val="0"/>
              </a:spcAft>
              <a:buSzPts val="1800"/>
              <a:buChar char="●"/>
            </a:pPr>
            <a:r>
              <a:rPr lang="en" sz="1800"/>
              <a:t>Generating a movie using ray tracing</a:t>
            </a:r>
            <a:endParaRPr sz="1800"/>
          </a:p>
          <a:p>
            <a:pPr indent="-342900" lvl="0" marL="457200">
              <a:spcBef>
                <a:spcPts val="0"/>
              </a:spcBef>
              <a:spcAft>
                <a:spcPts val="0"/>
              </a:spcAft>
              <a:buSzPts val="1800"/>
              <a:buChar char="●"/>
            </a:pPr>
            <a:r>
              <a:rPr lang="en" sz="1800"/>
              <a:t>Generating a fractal zoom</a:t>
            </a:r>
            <a:endParaRPr sz="1800"/>
          </a:p>
          <a:p>
            <a:pPr indent="-342900" lvl="0" marL="457200">
              <a:spcBef>
                <a:spcPts val="0"/>
              </a:spcBef>
              <a:spcAft>
                <a:spcPts val="0"/>
              </a:spcAft>
              <a:buSzPts val="1800"/>
              <a:buChar char="●"/>
            </a:pPr>
            <a:r>
              <a:rPr lang="en" sz="1800"/>
              <a:t>Other CPU intensive project of your choice.</a:t>
            </a:r>
            <a:endParaRPr sz="1800"/>
          </a:p>
        </p:txBody>
      </p:sp>
      <p:sp>
        <p:nvSpPr>
          <p:cNvPr id="90" name="Shape 90"/>
          <p:cNvSpPr txBox="1"/>
          <p:nvPr/>
        </p:nvSpPr>
        <p:spPr>
          <a:xfrm>
            <a:off x="336600" y="1898425"/>
            <a:ext cx="4235400" cy="2895000"/>
          </a:xfrm>
          <a:prstGeom prst="rect">
            <a:avLst/>
          </a:prstGeom>
          <a:solidFill>
            <a:srgbClr val="EFEFEF"/>
          </a:solidFill>
          <a:ln>
            <a:noFill/>
          </a:ln>
        </p:spPr>
        <p:txBody>
          <a:bodyPr anchorCtr="0" anchor="t" bIns="91425" lIns="91425" spcFirstLastPara="1" rIns="91425" wrap="square" tIns="91425">
            <a:noAutofit/>
          </a:bodyPr>
          <a:lstStyle/>
          <a:p>
            <a:pPr indent="0" lvl="0" marL="0">
              <a:spcBef>
                <a:spcPts val="0"/>
              </a:spcBef>
              <a:spcAft>
                <a:spcPts val="0"/>
              </a:spcAft>
              <a:buNone/>
            </a:pPr>
            <a:r>
              <a:rPr lang="en" sz="1800">
                <a:solidFill>
                  <a:schemeClr val="dk1"/>
                </a:solidFill>
              </a:rPr>
              <a:t>In mathematics, a </a:t>
            </a:r>
            <a:r>
              <a:rPr b="1" lang="en" sz="1800">
                <a:solidFill>
                  <a:schemeClr val="dk1"/>
                </a:solidFill>
              </a:rPr>
              <a:t>fractal</a:t>
            </a:r>
            <a:r>
              <a:rPr lang="en" sz="1800">
                <a:solidFill>
                  <a:schemeClr val="dk1"/>
                </a:solidFill>
              </a:rPr>
              <a:t> is an abstract object used to describe and simulate naturally occurring objects. Artificially created fractals commonly exhibit similar patterns at increasingly small scales. It is also known as </a:t>
            </a:r>
            <a:r>
              <a:rPr b="1" lang="en" sz="1800">
                <a:solidFill>
                  <a:schemeClr val="dk1"/>
                </a:solidFill>
              </a:rPr>
              <a:t>expanding symmetry</a:t>
            </a:r>
            <a:r>
              <a:rPr lang="en" sz="1800">
                <a:solidFill>
                  <a:schemeClr val="dk1"/>
                </a:solidFill>
              </a:rPr>
              <a:t> or </a:t>
            </a:r>
            <a:r>
              <a:rPr b="1" lang="en" sz="1800">
                <a:solidFill>
                  <a:schemeClr val="dk1"/>
                </a:solidFill>
              </a:rPr>
              <a:t>evolving symmetry</a:t>
            </a:r>
            <a:r>
              <a:rPr lang="en" sz="1800">
                <a:solidFill>
                  <a:schemeClr val="dk1"/>
                </a:solidFill>
              </a:rPr>
              <a:t>. If the replication is exactly the same at every scale, it is called a self-similar pattern.</a:t>
            </a: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pic>
        <p:nvPicPr>
          <p:cNvPr descr="Music is &quot;Research Lab&quot; by Dark Flow ( http://itunes.apple.com/us/album/suburban-films/id305508932 , http://amzn.com/B001U9YCG8 )&#10;&#10;Read more geeky details and download the full-resolution video at http://fractaljourney.blogspot.com&#10;&#10;Details:&#10;The final magnification is 2.1x10^275 (or 2^915). I believe that this is the deepest zoom animation of the Mandelbrot set produced to date (January 2010).&#10;&#10;Each frame was individually rendered at 640x480 resolution and strung together at 30 frames per second. No frame interpolation was used. All images were lovingly rendered by 12 CPU cores running 24/7 for 6 months.&#10;&#10;Self-similarity (mini-brots) can be seen at 1:16, 2:30, and at the end 5:00." id="95" name="Shape 95" title="Deepest Mandelbrot Set Zoom Animation ever - a New Record! 10^275 (2.1E275 or 2^915)">
            <a:hlinkClick r:id="rId3"/>
          </p:cNvPr>
          <p:cNvPicPr preferRelativeResize="0"/>
          <p:nvPr/>
        </p:nvPicPr>
        <p:blipFill>
          <a:blip r:embed="rId4">
            <a:alphaModFix/>
          </a:blip>
          <a:stretch>
            <a:fillRect/>
          </a:stretch>
        </p:blipFill>
        <p:spPr>
          <a:xfrm>
            <a:off x="1377875" y="152400"/>
            <a:ext cx="6654800" cy="49911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pic>
        <p:nvPicPr>
          <p:cNvPr descr="This Mandelbrot zoom takes us all the way to a mini-brot at a depth of e1091.  This video has quite a large colour variety due to a new rendering technique that I trialled. It took well over a week to render.  Please hit subscribe!  &#10;&#10;If you love fractals, be sure to check out our new fractal fashion store:  https://mathstownfashion.com?utm_source=yt_eotu&#10;&#10;This video was rendered and uploaded in 4k at 60fps.  It seems that it is viewable again on YouTube in 4k, so check it out in high resolution!&#10;&#10;To create the detailed colours this video was rendered in 2 passes using Kalles Fraktaler.  The first pass created a broad colour video.  The second pass was used to create a more dense brightness layer using the wave function.  The results were blended using After Effects.&#10;&#10;This video is long enough to play your favourite album in the background.  I have chosen some quiet music, but it won't be to everyone's taste. It's very hard to find free music that can be used on YouTube.  If you think this video goes particularly well with certain music, please leave a comment, so others can try it out.&#10;&#10;Thumbnail image at 1:05:26&#10;&#10;Zoom: 3.4e1091&#10;&#10;Iterations:  Almost 17 million.&#10;&#10;Re: 0.360240443437614363236125244449545308482607807958585750488375814740195346059218100311752936722773426396233731729724987737320035372683285317664532401218521579554288661726564324134702299962817029213329980895208036363104546639698106204384566555001322985619004717862781192694046362748742863016467354574422779443226982622356594130430232458472420816652623492974891730419252651127672782407292315574480207005828774566475024380960675386215814315654794021855269375824443853463117354448779647099224311848192893972572398662626725254769950976527431277402440752868498588785436705371093442460696090720654908973712759963732914849861213100695402602927267843779747314419332179148608587129105289166676461292845685734536033692577618496925170576714796693411776794742904333484665301628662532967079174729170714156810530598764525260869731233845987202037712637770582084286587072766838497865108477149114659838883818795374195150936369987302574377608649625020864292915913378927790344097552591919409137354459097560040374880346637533711271919419723135538377394364882968994646845930838049998854075817859391340445151448381853615103761584177161812057928&#10;&#10;Im: -0.6413130610648031748603750151793020665794949522823052595561775430644485741727536902556370230689681162370740565537072149790106973211105273740851993394803287437606238596262287731075999483940467161288840614581091294325709988992269165007394305732683208318834672366947550710920088501655704252385244481168836426277052232593412981472237968353661477793530336607247738951625817755401065045362273039788332245567345061665756708689359294516668271440525273653083717877701237756144214394870245598590883973716531691124286669552803640414068523325276808909040317617092683826521501539932397262012011082098721944643118695001226048977430038509470101715555439047884752058334804891389685530946112621573416582482926221804767466258346014417934356149837352092608891639072745930639364693513216719114523328990690069588676087923656657656023794484324797546024248328156586471662631008741349069961493817600100133439721557969263221185095951241491408756751582471307537382827924073746760884081704887902040036056611401378785952452105099242499241003208013460878442953408648178692353788153787229940221611731034405203519945313911627314900851851072122990492499999999999999999991&#10;&#10;Music: Audionautix.com" id="100" name="Shape 100" title="Eye of the Universe - Mandelbrot Fractal Zoom (e1091) (4k 60fps)">
            <a:hlinkClick r:id="rId3"/>
          </p:cNvPr>
          <p:cNvPicPr preferRelativeResize="0"/>
          <p:nvPr/>
        </p:nvPicPr>
        <p:blipFill>
          <a:blip r:embed="rId4">
            <a:alphaModFix/>
          </a:blip>
          <a:stretch>
            <a:fillRect/>
          </a:stretch>
        </p:blipFill>
        <p:spPr>
          <a:xfrm>
            <a:off x="1189350" y="152400"/>
            <a:ext cx="6654800" cy="4991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